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4"/>
  </p:notesMasterIdLst>
  <p:sldIdLst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317" r:id="rId32"/>
    <p:sldId id="287" r:id="rId33"/>
    <p:sldId id="288" r:id="rId34"/>
    <p:sldId id="289" r:id="rId35"/>
    <p:sldId id="290" r:id="rId36"/>
    <p:sldId id="291" r:id="rId37"/>
    <p:sldId id="318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8153D01-4BB9-E368-9CB4-A9938E30054D}" name="Lani Lawson" initials="LL" userId="S::lani.lawson@amrric.org::b685b7ac-fb1b-422a-96d1-56af4d53ced9" providerId="AD"/>
  <p188:author id="{AA28094A-E8D4-6358-D9F5-93E870F646BA}" name="Bonny Cumming" initials="BC" userId="S::Bonny.Cumming@amrric.org::74698a95-6f8f-444f-b0c7-17ddb8c6b127" providerId="AD"/>
  <p188:author id="{8AB8AFFD-0FE7-ECF5-9C3B-C8AB1E76CBC5}" name="Bonny Cumming" initials="BC" userId="S::bonny.cumming@amrric.org::74698a95-6f8f-444f-b0c7-17ddb8c6b1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F4052"/>
    <a:srgbClr val="6D88C7"/>
    <a:srgbClr val="000000"/>
    <a:srgbClr val="9ADAFF"/>
    <a:srgbClr val="8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7" d="100"/>
          <a:sy n="57" d="100"/>
        </p:scale>
        <p:origin x="2634" y="1134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notesMaster" Target="notesMasters/notesMaster1.xml"/><Relationship Id="rId69" Type="http://schemas.microsoft.com/office/2018/10/relationships/authors" Target="author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B43CCA-2C65-ED4E-AEE6-A6A38E2D9166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201856-DCA2-2C4A-AA16-613B7735D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63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ceinsights.org/do-dogs-really-have-emotions-the-science-explained/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adaptil.co.uk/blogs/news/what-emotions-do-dogs-feel-a-happy-dog-expert-explains" TargetMode="Externa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ddoginabox.com/product/dog-smart-card-game/" TargetMode="External"/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gooddoginabox.com/dog-smart/" TargetMode="Externa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etbehaviourservices.com.au/articles/dog-aggression?utm_source=chatgpt.com" TargetMode="External"/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Teacher/Educator Lesson Overview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7704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[Introduce yourself and the lesson topic]</a:t>
            </a:r>
          </a:p>
          <a:p>
            <a:endParaRPr lang="en-US"/>
          </a:p>
          <a:p>
            <a:r>
              <a:rPr lang="en-US"/>
              <a:t>“Staying Safe Around Dogs brought to you by Dog Mob Cat Crew which is AMRRIC’s education mob” </a:t>
            </a:r>
            <a:br>
              <a:rPr lang="en-US"/>
            </a:br>
            <a:r>
              <a:rPr lang="en-US"/>
              <a:t>[Ask the students:]</a:t>
            </a:r>
          </a:p>
          <a:p>
            <a:r>
              <a:rPr lang="en-US"/>
              <a:t>“Does anyone have dogs at home?”</a:t>
            </a:r>
            <a:br>
              <a:rPr lang="en-US"/>
            </a:br>
            <a:endParaRPr lang="en-US"/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41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Teacher/educator: </a:t>
            </a:r>
          </a:p>
          <a:p>
            <a:r>
              <a:rPr lang="en-US" dirty="0"/>
              <a:t>“I’d like to start by discussing some of the reasons people own dogs.” “Can anyone list some reasons?” “Why does your family own a dog?” </a:t>
            </a:r>
          </a:p>
          <a:p>
            <a:r>
              <a:rPr lang="en-AU" dirty="0"/>
              <a:t>The following slides contain a further 3 seasons for dog ownership.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621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 “Company”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0721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 “Hunting”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682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 “Protection”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95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</a:t>
            </a:r>
          </a:p>
          <a:p>
            <a:r>
              <a:rPr lang="en-US"/>
              <a:t>“No matter the reasons for owning a dog, we have a responsibility for them and it’s important to understand how they feel so that we can best care for them, but this is also for our safety. </a:t>
            </a:r>
            <a:br>
              <a:rPr lang="en-US"/>
            </a:br>
            <a:r>
              <a:rPr lang="en-US"/>
              <a:t>[Ask the students:]</a:t>
            </a:r>
          </a:p>
          <a:p>
            <a:r>
              <a:rPr lang="en-US"/>
              <a:t>“How do we know how dogs feel? Any ideas? I’ll give you a clue”</a:t>
            </a:r>
          </a:p>
          <a:p>
            <a:r>
              <a:rPr lang="en-US"/>
              <a:t>“It’s about what we can see a dog doing and…what we can hear. “</a:t>
            </a:r>
            <a:br>
              <a:rPr lang="en-US"/>
            </a:b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5623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 “Body language is what we can see they are doing with their bodies”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9475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”what noises we can hear the dog making”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862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“The whole body and the noises they make gives us clues as to how the dog is feeling.“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501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“Ok we’ll start with these three. From the body language, what do you think this dog on the left is feeling?”</a:t>
            </a:r>
            <a:br>
              <a:rPr lang="en-US"/>
            </a:br>
            <a:r>
              <a:rPr lang="en-US"/>
              <a:t>[Repeat the question for dogs two and three (middle and right) before revealing visiting the next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562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“So we can see that overall the body language displayed would indicate that these dogs feel: happy, scared and angry”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459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“Ok so we’ve got happy, scared and angry. Does anyone want to try and guess some other emotions a dog is capable of experiencing?”	</a:t>
            </a:r>
          </a:p>
          <a:p>
            <a:r>
              <a:rPr lang="en-US"/>
              <a:t>“Does anyone have very young brothers or sisters? Dogs feelings is said to be similar to what a very young child can feel. A child about the age of 2 years or 2.5 years old”</a:t>
            </a:r>
          </a:p>
          <a:p>
            <a:endParaRPr lang="en-US" i="1"/>
          </a:p>
          <a:p>
            <a:r>
              <a:rPr lang="en-US" i="1"/>
              <a:t>References accessed April 2026: Do Dogs Really Have Emotions? The Science Explained – </a:t>
            </a:r>
            <a:r>
              <a:rPr lang="en-US" i="1" err="1"/>
              <a:t>ScienceInsights</a:t>
            </a:r>
            <a:r>
              <a:rPr lang="en-US" i="1"/>
              <a:t> </a:t>
            </a:r>
            <a:r>
              <a:rPr lang="en-US">
                <a:hlinkClick r:id="rId3"/>
              </a:rPr>
              <a:t>Do Dogs Really Have Emotions? The Science Explained – </a:t>
            </a:r>
            <a:r>
              <a:rPr lang="en-US" err="1">
                <a:hlinkClick r:id="rId3"/>
              </a:rPr>
              <a:t>ScienceInsights</a:t>
            </a:r>
            <a:endParaRPr lang="en-US" i="1"/>
          </a:p>
          <a:p>
            <a:r>
              <a:rPr lang="en-US" i="1"/>
              <a:t>Do Dogs Feel? A Happy Dog Expert Explains! | </a:t>
            </a:r>
            <a:r>
              <a:rPr lang="en-US" i="1" err="1"/>
              <a:t>ADAPTIL</a:t>
            </a:r>
            <a:r>
              <a:rPr lang="en-US" err="1">
                <a:hlinkClick r:id="rId4"/>
              </a:rPr>
              <a:t>What</a:t>
            </a:r>
            <a:r>
              <a:rPr lang="en-US">
                <a:hlinkClick r:id="rId4"/>
              </a:rPr>
              <a:t> Emotions Do Dogs Feel? A Happy Dog Expert Explains! | ADAPTIL</a:t>
            </a:r>
            <a:endParaRPr lang="en-US" i="1"/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8399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“happiness”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9576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“Affection”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414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“Excitement”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090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“Fear”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267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“Stress”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3161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“We are going to spend a little bit of time focusing on scared dogs because they can be difficult to understand and sometimes the signs that a dog is feeling scared, are very subtle.”</a:t>
            </a:r>
          </a:p>
          <a:p>
            <a:r>
              <a:rPr lang="en-US"/>
              <a:t>“I’d like to ask you…What do Scared dogs look like?​ What can you see?” 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47317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“This dog as an example is showing a </a:t>
            </a:r>
            <a:r>
              <a:rPr lang="en-US" dirty="0" err="1"/>
              <a:t>lof</a:t>
            </a:r>
            <a:r>
              <a:rPr lang="en-US" dirty="0"/>
              <a:t> of the common signs we see a scared dog displaying so we’ll go through each of these”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9410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“Lifting paw”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0241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“Licking”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9108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“Wide eyes, sometimes you can see the white of their eyes or, they can also have really wide eyes but not be making any eye contact with you”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0546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“ears flat back”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8013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“body low and tense”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7837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“Tail low or hiding”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4025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“urinating or defaecating”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918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72C136-7518-92B2-8528-B1756F5BB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C3DD91-B03E-3A7F-C245-D1391F3DB2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6BD08F-83AD-78B0-F890-2534001FBB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“urinating or defaecating”</a:t>
            </a:r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6079B7-D0BA-BF6D-837C-486DC95E8E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2450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AU" dirty="0"/>
              <a:t>“What do scared dog do?” “Their behaviour”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1358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AU" dirty="0"/>
              <a:t>“Run”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1156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AU" dirty="0"/>
              <a:t>“Hide”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96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AU" dirty="0"/>
              <a:t>“Freeze”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0051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AU" dirty="0"/>
              <a:t>“Shake”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9736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AU" dirty="0"/>
              <a:t>“make themselves very small”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59794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“Ok we are going to see if we can identify some of those signs on this dog.” “Looking at each of these images, there’s going to be one sign in each image – lets see if we can guess them all”</a:t>
            </a:r>
          </a:p>
          <a:p>
            <a:r>
              <a:rPr lang="en-US"/>
              <a:t>[Go through each image with the students]</a:t>
            </a:r>
          </a:p>
          <a:p>
            <a:r>
              <a:rPr lang="en-US"/>
              <a:t>“What sign can we see?”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77895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“Raising paw”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23744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“Tail tucked”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20724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“Wide eyes – we see they white of this dogs eye”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11051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“Licking”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7888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“Should we approach this dog?” “What do you think could happen if we did?”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54150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“Scared dogs can become aggressive/cheeky, quickly. So if we see the signs of a dog being scared we should give the dog some space to calm down.” 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22247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“Ok we are going to play a game to practice identifying dogs body language/ signs.” </a:t>
            </a:r>
            <a:br>
              <a:rPr lang="en-US"/>
            </a:br>
            <a:r>
              <a:rPr lang="en-US"/>
              <a:t>[You will need a set of Dog Smart Cards - </a:t>
            </a:r>
            <a:r>
              <a:rPr lang="en-AU">
                <a:hlinkClick r:id="rId3"/>
              </a:rPr>
              <a:t>Dog Bite Prevention Game for Kids - Dog Smart Card Game </a:t>
            </a:r>
            <a:r>
              <a:rPr lang="en-AU"/>
              <a:t>]</a:t>
            </a:r>
          </a:p>
          <a:p>
            <a:r>
              <a:rPr lang="en-AU"/>
              <a:t>[Recommend undertaking the </a:t>
            </a:r>
            <a:r>
              <a:rPr lang="en-AU" i="1"/>
              <a:t>Dog Bite Prevention Game - </a:t>
            </a:r>
            <a:r>
              <a:rPr lang="en-AU">
                <a:hlinkClick r:id="rId4"/>
              </a:rPr>
              <a:t>Dog Smart - Good Dog in a Box</a:t>
            </a:r>
            <a:r>
              <a:rPr lang="en-AU" sz="1400"/>
              <a:t>]</a:t>
            </a:r>
            <a:endParaRPr lang="en-AU" i="1"/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6600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“We now know many of the signs that suggests a dog is feeling happy/relaxed, scared or angry.”  </a:t>
            </a:r>
          </a:p>
          <a:p>
            <a:r>
              <a:rPr lang="en-US"/>
              <a:t>“Can anyone give me some examples of when a dog can bite and why they might do this?” “Understanding why dogs bite is important for preventing future bites”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1262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“Fear – when they feel very scared or threatened”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93890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dirty="0"/>
              <a:t>“Protection – When they think they need to protect something or someone, this could be protecting their home, owners, protective over food, or puppies”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8662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b="0" dirty="0"/>
              <a:t>“Pain – sick or injured dogs may bite when they are approached or touched”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04415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“Playfulness – dogs can become over stimulated and bite because they are too excited”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i="1" dirty="0"/>
              <a:t>Reference accessed April 2026:  </a:t>
            </a:r>
            <a:r>
              <a:rPr lang="en-US" dirty="0">
                <a:hlinkClick r:id="rId3"/>
              </a:rPr>
              <a:t>Dog Aggression: Causes, Treatment &amp; When to Get Help | Vet Guide | Pet Behaviour Services</a:t>
            </a:r>
            <a:endParaRPr lang="en-US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6847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 Educator: [Ask class]  “What can dog bites result in?” “What affect does a dog bit have on a person?”</a:t>
            </a:r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59973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“Damage – potentially deep wounds that can damage muscles and blood vessels. These wounds could require surgery”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1200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r>
              <a:rPr lang="en-US" dirty="0"/>
              <a:t>“Infection – dog bites can become infected, either from bacteria (germs) from the dogs' mouth, or from the wound being open to germs in the environment”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2516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”Mental health impact – someone who is bitten or see’s a dog attack may feel stressed, scared or nervous around dogs”</a:t>
            </a: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11442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Teacher/educator: “How the students would feel if someone in community was hurt by dog?”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Teacher/Educator: [Ask class] “ Does anyone have any ideas, how we can stay safe from cheeky dogs especially if they come up to us?” 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90980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“There are two safety positions that can be used when approached by a dog that is acting aggressively” </a:t>
            </a:r>
          </a:p>
          <a:p>
            <a:r>
              <a:rPr lang="en-US"/>
              <a:t>“The first is the </a:t>
            </a:r>
            <a:r>
              <a:rPr lang="en-US" i="1"/>
              <a:t>Tree Position – </a:t>
            </a:r>
            <a:r>
              <a:rPr lang="en-US" i="0"/>
              <a:t>where we stand still and </a:t>
            </a:r>
            <a:r>
              <a:rPr lang="en-US"/>
              <a:t>do not make eye contact with the dog” “This pose shows the dog that you are not a threat.” </a:t>
            </a:r>
            <a:br>
              <a:rPr lang="en-US"/>
            </a:br>
            <a:r>
              <a:rPr lang="en-US"/>
              <a:t>“The second position is the </a:t>
            </a:r>
            <a:r>
              <a:rPr lang="en-US" i="1"/>
              <a:t>Rock position </a:t>
            </a:r>
            <a:r>
              <a:rPr lang="en-US"/>
              <a:t>– this is only to be used if a dog jumps on you and you fall to the ground; it is the last resort because once we are on the ground we need to try and protect our head and neck.”</a:t>
            </a:r>
          </a:p>
          <a:p>
            <a:r>
              <a:rPr lang="en-US"/>
              <a:t>“For both these positions, we need to stay very still until help arrives or the dog has left you alone.” </a:t>
            </a:r>
          </a:p>
          <a:p>
            <a:r>
              <a:rPr lang="en-US"/>
              <a:t>“Only once the dog has gone away, then we can slowly move away”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446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Teacher/educator: </a:t>
            </a:r>
          </a:p>
          <a:p>
            <a:r>
              <a:rPr lang="en-US"/>
              <a:t>[Read to the class staring from ‘ask an adult to walk with us’ bottom left corner, working your way clockwise around and ending on ‘LAST RESORT’]</a:t>
            </a:r>
          </a:p>
          <a:p>
            <a:r>
              <a:rPr lang="en-US"/>
              <a:t>“Here’s a diagram of the steps we can take to try and stay safe around dogs that me be cheeky, </a:t>
            </a:r>
          </a:p>
          <a:p>
            <a:r>
              <a:rPr lang="en-US" b="1"/>
              <a:t>CLICK….</a:t>
            </a:r>
            <a:r>
              <a:rPr lang="en-US"/>
              <a:t>“Ask someone to walk with us”</a:t>
            </a:r>
          </a:p>
          <a:p>
            <a:r>
              <a:rPr lang="en-US" b="1"/>
              <a:t>CLICK….</a:t>
            </a:r>
            <a:r>
              <a:rPr lang="en-US"/>
              <a:t>”If a dog comes up to you, Stay still, avoid eye contact”</a:t>
            </a:r>
          </a:p>
          <a:p>
            <a:r>
              <a:rPr lang="en-US" b="1"/>
              <a:t>CLICK…</a:t>
            </a:r>
            <a:r>
              <a:rPr lang="en-US"/>
              <a:t>”Don’t run, back away slowly”</a:t>
            </a:r>
          </a:p>
          <a:p>
            <a:r>
              <a:rPr lang="en-US" b="1"/>
              <a:t>CLICK…</a:t>
            </a:r>
            <a:r>
              <a:rPr lang="en-US"/>
              <a:t>” Try to get to a safe place”</a:t>
            </a:r>
          </a:p>
          <a:p>
            <a:r>
              <a:rPr lang="en-US" b="1"/>
              <a:t>CLICK…. </a:t>
            </a:r>
            <a:r>
              <a:rPr lang="en-US"/>
              <a:t>Last resort, if knocked over – get into the </a:t>
            </a:r>
            <a:r>
              <a:rPr lang="en-US" i="1"/>
              <a:t>Rock</a:t>
            </a:r>
            <a:r>
              <a:rPr lang="en-US"/>
              <a:t> position”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869028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Teacher/educator: “Dog bites can be very scary for everyone involved, and if it’s something you would like to talk about you can call 13Yarn which is a call line to provide support, or your school and health clinic may know others to call as well.”</a:t>
            </a:r>
            <a:endParaRPr lang="en-AU"/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32627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Teacher/educator: “Does anyone have questions?”</a:t>
            </a:r>
            <a:endParaRPr lang="en-AU"/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26838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Teacher/Educator: [Thank the students and teachers for participating.]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[If distributing any posters/brochures or activity sheets – suggest handing these out now]</a:t>
            </a:r>
          </a:p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3189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Teacher/Educator Lesson Overview</a:t>
            </a:r>
            <a:endParaRPr lang="en-AU" dirty="0"/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201856-DCA2-2C4A-AA16-613B7735D28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99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2251F-E30F-DE94-FE07-F69D43F9BEB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92510" y="802567"/>
            <a:ext cx="11417417" cy="292104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D8D415-0E9B-7C9B-E5A5-97D11A4E11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510" y="3934520"/>
            <a:ext cx="11417417" cy="1382486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6671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9B338988-E6BF-C51C-37EE-BC0BC7A8B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E4A8F8B-174A-7409-0048-639498FA75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03" y="1825626"/>
            <a:ext cx="11427162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562861-0A23-89DA-C905-E5472715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AB605-02DD-4E17-AAE8-C3D5AFBE19CE}" type="datetime1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BC7C30-6C0E-942E-DEA8-D2D3A16D0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B7C40-C3C0-4FD5-069B-3E1B06CA3D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02307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2696C0E2-899D-CD9D-E590-9A6932F89D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02" y="1680693"/>
            <a:ext cx="11429592" cy="24276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16836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FF95065-3D2F-193B-7F7B-F74D4D42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90933C5-F7F4-10A0-6F1C-4C4531C8D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03" y="1825626"/>
            <a:ext cx="5498897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DA07B4D-CADC-ADBE-C70F-8BC880C0FD0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095999" y="1825626"/>
            <a:ext cx="5712365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F8C21-A974-227D-8E31-BAFA4FB7CC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155A4A-5016-48CA-98BD-C9EBE3C98FFB}" type="datetime1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B05FE-F037-A9A1-8314-10789B878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B4475-5C9A-8B2E-8B37-A2D1969AC6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8194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7C79E6-305E-8877-9E64-407DCD722E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202" y="1848122"/>
            <a:ext cx="5714798" cy="508850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824CF57-0A98-931C-043B-751743ED9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81202" y="2505075"/>
            <a:ext cx="5714798" cy="2820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0105B6-9A83-2257-F2E0-04B4010035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8902" y="1848120"/>
            <a:ext cx="5591892" cy="508851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7395A96-DBDD-9309-3410-62A7717BA6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8904" y="2505075"/>
            <a:ext cx="5591890" cy="282033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961C44F-15F5-2826-78D6-D48CFB9B2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D4DD5-C20A-56CF-3A25-59817F15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DC484-CD93-4F22-90BF-11BEE625B96F}" type="datetime1">
              <a:rPr lang="en-AU" smtClean="0"/>
              <a:t>28/09/2026</a:t>
            </a:fld>
            <a:endParaRPr lang="en-A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55070C7-2810-32F0-2F2E-7211FF0A4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A53E7A6-6F2D-FCE3-ED9B-089E622E4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13388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FF95065-3D2F-193B-7F7B-F74D4D42D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90933C5-F7F4-10A0-6F1C-4C4531C8D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203" y="1825626"/>
            <a:ext cx="5498897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F8C21-A974-227D-8E31-BAFA4FB7CC2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D6155A4A-5016-48CA-98BD-C9EBE3C98FFB}" type="datetime1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2B05FE-F037-A9A1-8314-10789B878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CB4475-5C9A-8B2E-8B37-A2D1969AC6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23E4F323-5001-EDC8-4662-AD4D98C8CD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45382" y="1828800"/>
            <a:ext cx="5465417" cy="35159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32832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5833EA1-4CA1-62B2-84AB-7D1A20D1306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1202" y="1828800"/>
            <a:ext cx="5465416" cy="35159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0A7CE573-5F26-3C6B-2CCE-FC2E52033DD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345382" y="1828800"/>
            <a:ext cx="5465417" cy="35159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B9EFA658-0FA3-102A-5590-FC550249D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21C94A7-F33F-71F9-52BF-735BE6CC5A72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93FFDAE-AD43-42C8-9844-DC70FA22CFEE}" type="datetime1">
              <a:rPr lang="en-AU" smtClean="0"/>
              <a:t>28/09/2026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FF7AD5-0BE0-CF15-A57B-8925E7AC7D87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67D91D6-C955-35E2-12F2-A67AD6F1CEAD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53379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CA50772-D18C-E150-C313-620201C5337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49450" y="2000247"/>
            <a:ext cx="3389073" cy="3395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E607D933-A57E-66E7-AC01-DCD8958757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3383" y="2000245"/>
            <a:ext cx="3389073" cy="3395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1A932C9F-DB7D-4F9A-0001-4BF50699335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270725" y="2000245"/>
            <a:ext cx="3389073" cy="339566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AU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D018F4A3-DC68-1C39-1545-D093F912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5B0011-86F4-42DB-B3B2-4560D39AC7E2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3B893A2D-C24A-48D9-84DF-1D731E246032}" type="datetime1">
              <a:rPr lang="en-AU" smtClean="0"/>
              <a:t>28/09/2026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9D3A69-8004-21BD-35BC-5F8BD2116159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CD599-87D4-CBEA-D040-9A0C60FC9D2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3181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88278EE-B3BD-596E-C22A-81F67B10E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5714798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CD575-328F-5874-9260-EFD10057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8E88D-171C-422B-8A76-F807DE5B9364}" type="datetime1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554711-E073-66B9-4F20-714F0FDA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A07BC-8771-8095-F1B5-C1BF9573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31034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0CD575-328F-5874-9260-EFD100575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8E88D-171C-422B-8A76-F807DE5B9364}" type="datetime1">
              <a:rPr lang="en-AU" smtClean="0"/>
              <a:t>28/09/2026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554711-E073-66B9-4F20-714F0FDA3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AU"/>
              <a:t>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AA07BC-8771-8095-F1B5-C1BF9573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EF83F-B6E7-4042-B938-34CF5E04DEFB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65434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92EFAB9-ED17-A675-540A-5F570F8D0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02" y="365125"/>
            <a:ext cx="11429592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</a:t>
            </a:r>
            <a:br>
              <a:rPr lang="en-US"/>
            </a:br>
            <a:r>
              <a:rPr lang="en-US"/>
              <a:t>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AA96FC-CDDD-28A2-D0FD-E51DC76F1E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203" y="1825626"/>
            <a:ext cx="11427162" cy="34933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E40B36F-1758-EE9E-CF96-1C7D162F53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75679" y="6193159"/>
            <a:ext cx="812173" cy="365125"/>
          </a:xfrm>
          <a:prstGeom prst="rect">
            <a:avLst/>
          </a:prstGeom>
        </p:spPr>
        <p:txBody>
          <a:bodyPr vert="horz" wrap="none" lIns="91440" tIns="45720" rIns="91440" bIns="45720" rtlCol="0" anchor="b"/>
          <a:lstStyle>
            <a:lvl1pPr algn="l">
              <a:defRPr sz="1200">
                <a:solidFill>
                  <a:srgbClr val="808080"/>
                </a:solidFill>
              </a:defRPr>
            </a:lvl1pPr>
          </a:lstStyle>
          <a:p>
            <a:fld id="{CF74A22B-1170-4E66-9524-C0F69C7DF6F4}" type="datetime1">
              <a:rPr lang="en-AU" smtClean="0"/>
              <a:t>28/09/2026</a:t>
            </a:fld>
            <a:endParaRPr lang="en-AU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82A6658-743A-19B2-53F2-3C6BDA200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82296" y="6193159"/>
            <a:ext cx="3519025" cy="365125"/>
          </a:xfrm>
          <a:prstGeom prst="rect">
            <a:avLst/>
          </a:prstGeom>
        </p:spPr>
        <p:txBody>
          <a:bodyPr vert="horz" wrap="none" lIns="91440" tIns="45720" rIns="91440" bIns="45720" rtlCol="0" anchor="b"/>
          <a:lstStyle>
            <a:lvl1pPr algn="l">
              <a:defRPr sz="1200">
                <a:solidFill>
                  <a:srgbClr val="808080"/>
                </a:solidFill>
              </a:defRPr>
            </a:lvl1pPr>
          </a:lstStyle>
          <a:p>
            <a:r>
              <a:rPr lang="en-AU"/>
              <a:t>Footer</a:t>
            </a: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157B646-45EA-1281-F8B9-CCF94BAFDB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81202" y="6193159"/>
            <a:ext cx="400033" cy="365125"/>
          </a:xfrm>
          <a:prstGeom prst="rect">
            <a:avLst/>
          </a:prstGeom>
        </p:spPr>
        <p:txBody>
          <a:bodyPr vert="horz" wrap="none" lIns="91440" tIns="45720" rIns="91440" bIns="45720" rtlCol="0" anchor="b"/>
          <a:lstStyle>
            <a:lvl1pPr algn="l">
              <a:defRPr sz="1200">
                <a:solidFill>
                  <a:srgbClr val="808080"/>
                </a:solidFill>
              </a:defRPr>
            </a:lvl1pPr>
          </a:lstStyle>
          <a:p>
            <a:pPr algn="l"/>
            <a:fld id="{0D3EF83F-B6E7-4042-B938-34CF5E04DEFB}" type="slidenum">
              <a:rPr lang="en-AU" smtClean="0"/>
              <a:pPr algn="l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42187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788" r:id="rId2"/>
    <p:sldLayoutId id="2147483786" r:id="rId3"/>
    <p:sldLayoutId id="2147483789" r:id="rId4"/>
    <p:sldLayoutId id="2147483653" r:id="rId5"/>
    <p:sldLayoutId id="2147483791" r:id="rId6"/>
    <p:sldLayoutId id="2147483714" r:id="rId7"/>
    <p:sldLayoutId id="2147483711" r:id="rId8"/>
    <p:sldLayoutId id="2147483787" r:id="rId9"/>
    <p:sldLayoutId id="2147483792" r:id="rId10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2"/>
        </a:buClr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0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0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0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0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0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0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0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0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0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16DAF30-980E-5A8A-9EB3-E7CB274088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7200" cy="668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7906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DA6685-3EFF-548C-E567-02130998AF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32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8A0449-C27B-10CD-CD7E-71D60BBCC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3879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365CA-C042-9C94-F2D6-A508309E6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0EBD58-0253-1044-4CDC-18649947F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296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0A06E4-62F6-6B8D-36CE-BBD2EB907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011A3D-81D3-18F9-20B2-9359D2271D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666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DCCF3-7F67-659C-67EE-568E606D7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46E766-06C3-76EB-ED3F-F5AF4290A2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66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22734-7633-4832-7A8A-D37C1B778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FEAA017-577A-E91E-BF5D-64DE91F594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024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91C65-2534-8B3D-46F9-C4192C68E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239606-409B-48B1-A76D-A85502D52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774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5800FB-9EA3-FD41-1B6E-123AB7399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B0A9C3-FD8B-6AD0-F40B-78E98C835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148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C05CF-A9A4-0D15-295C-1856D6DD8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A15050-89D9-3842-0D94-5C3DE54C95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412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C4319-6764-996A-9694-6208F03387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3789B41-7461-5A1C-4D71-57369E2DCA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081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3A711-9B2A-E2E2-6297-21322FFF8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F8D63E-0002-8A3C-D0B6-BC7091339A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07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FC4AAD-8DFE-CBD2-E387-DE2800D903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5DFB5-5FA1-CCA2-5FFD-9158DB550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817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D48A88-3C50-F600-9E06-6FB0E4B72C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6810AF-56A1-B8F6-1D21-C2C9BE562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78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17CC42-6FAF-A851-E6B2-3BF8D05BF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ADCE03-1693-C528-422F-5DD79A425A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017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6238B-73D2-B613-AF4D-1F1B495B4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FA7945-D8E7-005F-D328-80E3B781EE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4958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7A260-7A3D-C12C-B1C7-C0B271B9B8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EA3AFCA-D9B8-EFCF-D1E7-451E97635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81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1C99AF-5FDF-B6E6-7BFE-B2ED42370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80F92A-0612-6F0B-A9E0-F1CCC7B800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464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69B39-8360-2BAD-D167-68EECB40F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E8FCEE-F9EF-4406-EC70-D6720F22E5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2345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8E0C61-4116-7422-22E0-ED856E5B2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E219D7-BAD9-5F7B-A90F-38D119C720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07564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F1D0DC-DCE0-5D1A-6DDA-DCD08807C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C5CAC6-60F6-02A9-6C56-6547AF119A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889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7EA831-3492-8843-EED6-A859F5141B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EE883D-2023-7864-E5FE-B6813DAC0B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953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704F11-8BB0-66FC-9342-AB74E928E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59458E-D1B0-1DDB-07AD-AB6ECBBF46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1258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6F632-1F6A-D7E3-F91C-D457A09637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7A13815-EC21-FB8E-B74F-19770D3358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4005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FD3F45-8DA2-3C39-3C15-07853EC06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7113C4-5014-4916-9CF2-02829213FA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2168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81C9A-5227-AEB8-E79C-9CFD35AF5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7739A48-13C4-32EB-74DA-70C09662B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583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5D18C-6556-86B4-CD21-50290E552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5CE4FE-90C5-5669-F592-CB3477BCD4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9117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FAF7F-345E-D812-59EF-4EDD0D5E0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622405-D301-F0AB-A2B2-5566B920A1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4318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904C8-E120-06FB-E9BF-1B4D34F86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2703BCA-41F4-B981-12F8-AAE6D010B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32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479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3B3EEB-ABF0-131F-5EE5-464DB91DF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E3D78CE-5606-C942-267E-ED1C7E31F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1940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913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CBC0C-FA8A-1C7B-BF8F-A46E132BA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B3FA1E-77AF-D3C3-D464-D601DAF284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21237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0276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A40AB-2E85-EC04-B743-10211A3541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1714ADF-0430-C2CB-126F-2A402AFCB1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848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520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3F2E3-E2DF-EE20-04F7-03B29DFCA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394EEE2-0203-8384-EC55-FEA463E60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4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6603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B1D5B-4AF4-192E-9AD5-41455F428C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72D9149-3080-E87A-83E3-330B3AD45C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32" y="0"/>
            <a:ext cx="12058548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89421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35706A-ABB1-8717-D43D-DDBBAE9273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FFB164-D69B-EF00-3DAA-D1B9E30A65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61282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A7002-7C2F-3B9B-0B73-03109CD3C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D40C07-FAF2-2C71-50E3-E01FE62D85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9634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ADCE8-B519-8BC8-551A-82663CFAF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D9C149-51E3-2863-1CC8-8B17CDFFB3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1368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CDE2-8E32-05C7-A7F1-A6710B61A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4621C8-FBE2-41D0-4E56-F01C64B9C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0144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C57F0D-4BB9-377C-E270-50C71E0022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0B3814-67B3-2CE2-62ED-0BE77F9E2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0147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F96E2-DB2E-A613-F63B-E0F513D9F4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A02444-ACA1-FBE5-37C2-1F7AED02E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41662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2DCC0A-1D91-ABC0-5350-BAC71746D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502BF58-4F71-B942-181E-9EBFBC53F8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4189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BD3278-2DD9-E587-60F8-5859A8610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7EBF60-AC29-85A1-1A1D-C994B91D4E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56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66D9A-863D-A2E1-7D83-28917FE821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79294-8F92-B4F2-02D9-68903770F4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3712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A3AEF-F399-4F88-DDC0-8AF92A4ED0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F3BA1BE-D62E-F450-E78F-D04729B0B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939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A7982-F125-5052-B286-E111B152F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BB2B81-8F9A-7EFA-EAE4-21D37E7E15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2921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710AF-5FD6-9585-D845-AECF32C35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DD95D3-FCB8-0E2F-0034-691D767FD6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1894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9DC4A-255B-3521-298F-67F35DA7EB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46F4FC-E06F-F325-C697-454B499DF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1390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A8B841-3122-FAF6-096F-53B05A92BE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CBAAF5D-18C2-2BDC-1AC8-BE9A65C9A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23610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90222-7C46-6BE7-2D40-FF1311239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A16EC-BE79-C3D0-3EAD-083972483B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03336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CFC1D-FF91-FA29-25BF-E7AC4D71F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F819E4-A7EA-BF4C-59CC-0B26A3631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5984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0F5A17-9423-3865-A219-A2422B199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541B2F-8EED-D465-6ED0-C3C88C2E15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72305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8554A-68F6-65D5-DDC4-037A56CC9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37E4A4-02B7-9EF9-6047-6E3E61162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3302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D0870E-DA22-FBD8-7744-20412ED7C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CE1E68-93C1-4B48-A7C0-DB05A1887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129119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8D9D49-CC5F-91F4-08BB-57DE0989D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0174BE-EA90-482C-3974-C5578DEF2C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2519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611BC-50BE-5AB8-98FC-EC67144CB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0DDF49-E669-A6EA-08BB-667B7302C2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8346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64BD8-E069-0D25-F4E9-3C1562512C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610B69-1E18-AAFD-A486-54D65A529D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8417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1DECD-2293-E76D-CE4B-6A218DDA1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2941E4C-8988-C8E3-165E-4F037C036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91490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F8E7B-94D0-FC74-3A36-7BC763A2E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0705A6-C388-08B7-94CB-29D70A74C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14610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E5C4D-A747-ABD3-95FD-5B33634EF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73790A-2C49-6A61-E7C4-6940F38D15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792430"/>
      </p:ext>
    </p:extLst>
  </p:cSld>
  <p:clrMapOvr>
    <a:masterClrMapping/>
  </p:clrMapOvr>
</p:sld>
</file>

<file path=ppt/theme/theme1.xml><?xml version="1.0" encoding="utf-8"?>
<a:theme xmlns:a="http://schemas.openxmlformats.org/drawingml/2006/main" name="Master Brand">
  <a:themeElements>
    <a:clrScheme name="AMRRIC Brand Palette">
      <a:dk1>
        <a:srgbClr val="B23200"/>
      </a:dk1>
      <a:lt1>
        <a:sysClr val="window" lastClr="FFFFFF"/>
      </a:lt1>
      <a:dk2>
        <a:srgbClr val="B23200"/>
      </a:dk2>
      <a:lt2>
        <a:srgbClr val="FFFFFF"/>
      </a:lt2>
      <a:accent1>
        <a:srgbClr val="D07800"/>
      </a:accent1>
      <a:accent2>
        <a:srgbClr val="B23200"/>
      </a:accent2>
      <a:accent3>
        <a:srgbClr val="7F1100"/>
      </a:accent3>
      <a:accent4>
        <a:srgbClr val="717400"/>
      </a:accent4>
      <a:accent5>
        <a:srgbClr val="8DD3FF"/>
      </a:accent5>
      <a:accent6>
        <a:srgbClr val="F7BB00"/>
      </a:accent6>
      <a:hlink>
        <a:srgbClr val="D07800"/>
      </a:hlink>
      <a:folHlink>
        <a:srgbClr val="8DD3FF"/>
      </a:folHlink>
    </a:clrScheme>
    <a:fontScheme name="Aptos">
      <a:majorFont>
        <a:latin typeface="Aptos Black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lIns="91440" tIns="45720" rIns="91440" bIns="45720" rtlCol="0" anchor="b">
        <a:norm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MRRIC_Blank template.potx" id="{DB00F4B5-C2BE-496B-9B8C-03DE6034B481}" vid="{72C8371A-E51E-4770-A8C5-537AC1F5C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9aeeb7c-9469-4ed2-ac49-2fb4c0bc1acb">
      <Terms xmlns="http://schemas.microsoft.com/office/infopath/2007/PartnerControls"/>
    </lcf76f155ced4ddcb4097134ff3c332f>
    <Details xmlns="99aeeb7c-9469-4ed2-ac49-2fb4c0bc1acb" xsi:nil="true"/>
    <i0rm xmlns="99aeeb7c-9469-4ed2-ac49-2fb4c0bc1acb" xsi:nil="true"/>
    <TaxKeywordTaxHTField xmlns="3346a00c-5626-4bf1-8d6e-f30877972ea4">
      <Terms xmlns="http://schemas.microsoft.com/office/infopath/2007/PartnerControls"/>
    </TaxKeywordTaxHTField>
    <TaxCatchAll xmlns="3346a00c-5626-4bf1-8d6e-f30877972ea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8269E6075A743ABDA763AAADF846A" ma:contentTypeVersion="24" ma:contentTypeDescription="Create a new document." ma:contentTypeScope="" ma:versionID="5ea375c05c27ac3250296968103479a2">
  <xsd:schema xmlns:xsd="http://www.w3.org/2001/XMLSchema" xmlns:xs="http://www.w3.org/2001/XMLSchema" xmlns:p="http://schemas.microsoft.com/office/2006/metadata/properties" xmlns:ns2="99aeeb7c-9469-4ed2-ac49-2fb4c0bc1acb" xmlns:ns3="3346a00c-5626-4bf1-8d6e-f30877972ea4" targetNamespace="http://schemas.microsoft.com/office/2006/metadata/properties" ma:root="true" ma:fieldsID="ce4c817c2d36047fb66fe9cf09769596" ns2:_="" ns3:_="">
    <xsd:import namespace="99aeeb7c-9469-4ed2-ac49-2fb4c0bc1acb"/>
    <xsd:import namespace="3346a00c-5626-4bf1-8d6e-f30877972e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3:TaxKeywordTaxHTField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i0rm" minOccurs="0"/>
                <xsd:element ref="ns2:MediaLengthInSeconds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  <xsd:element ref="ns2: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aeeb7c-9469-4ed2-ac49-2fb4c0bc1ac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i0rm" ma:index="23" nillable="true" ma:displayName="Text" ma:internalName="i0rm">
      <xsd:simpleType>
        <xsd:restriction base="dms:Text"/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c3f0ebb2-56b3-41df-8174-53d206e494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Details" ma:index="29" nillable="true" ma:displayName="Details" ma:format="Dropdown" ma:internalName="Details">
      <xsd:simpleType>
        <xsd:restriction base="dms:Text">
          <xsd:maxLength value="255"/>
        </xsd:restriction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46a00c-5626-4bf1-8d6e-f30877972ea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KeywordTaxHTField" ma:index="17" nillable="true" ma:taxonomy="true" ma:internalName="TaxKeywordTaxHTField" ma:taxonomyFieldName="TaxKeyword" ma:displayName="Enterprise Keywords" ma:fieldId="{23f27201-bee3-471e-b2e7-b64fd8b7ca38}" ma:taxonomyMulti="true" ma:sspId="c3f0ebb2-56b3-41df-8174-53d206e49458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8" nillable="true" ma:displayName="Taxonomy Catch All Column" ma:hidden="true" ma:list="{e16ef037-4fc4-4c39-890f-e2e1921d6fd5}" ma:internalName="TaxCatchAll" ma:showField="CatchAllData" ma:web="3346a00c-5626-4bf1-8d6e-f30877972e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069241-57E6-4A85-9820-5D6DC14F338A}">
  <ds:schemaRefs>
    <ds:schemaRef ds:uri="http://purl.org/dc/elements/1.1/"/>
    <ds:schemaRef ds:uri="http://schemas.microsoft.com/office/infopath/2007/PartnerControls"/>
    <ds:schemaRef ds:uri="http://schemas.microsoft.com/office/2006/documentManagement/types"/>
    <ds:schemaRef ds:uri="99aeeb7c-9469-4ed2-ac49-2fb4c0bc1acb"/>
    <ds:schemaRef ds:uri="3346a00c-5626-4bf1-8d6e-f30877972ea4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C663087-4E7E-4A85-867F-21479AF09260}">
  <ds:schemaRefs>
    <ds:schemaRef ds:uri="3346a00c-5626-4bf1-8d6e-f30877972ea4"/>
    <ds:schemaRef ds:uri="99aeeb7c-9469-4ed2-ac49-2fb4c0bc1acb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7F4C0F5-D365-4F85-B42B-B9C8D267F1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AMRRIC_Blank template</Template>
  <TotalTime>0</TotalTime>
  <Words>1740</Words>
  <Application>Microsoft Office PowerPoint</Application>
  <PresentationFormat>Widescreen</PresentationFormat>
  <Paragraphs>186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Aptos</vt:lpstr>
      <vt:lpstr>Aptos Black</vt:lpstr>
      <vt:lpstr>Arial</vt:lpstr>
      <vt:lpstr>Master Brand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Lani Lawson</dc:creator>
  <cp:lastModifiedBy>Lani Lawson</cp:lastModifiedBy>
  <cp:revision>1</cp:revision>
  <dcterms:created xsi:type="dcterms:W3CDTF">2026-09-17T08:13:05Z</dcterms:created>
  <dcterms:modified xsi:type="dcterms:W3CDTF">2026-09-28T04:04:21Z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0x0101006158269E6075A743ABDA763AAADF846A</vt:lpwstr>
  </property>
  <property fmtid="{D5CDD505-2E9C-101B-9397-08002B2CF9AE}" pid="3" name="MediaServiceImageTags">
    <vt:lpwstr/>
  </property>
  <property fmtid="{D5CDD505-2E9C-101B-9397-08002B2CF9AE}" pid="4" name="TaxKeyword">
    <vt:lpwstr/>
  </property>
</Properties>
</file>